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16" r:id="rId2"/>
    <p:sldId id="321" r:id="rId3"/>
    <p:sldId id="318" r:id="rId4"/>
    <p:sldId id="323" r:id="rId5"/>
    <p:sldId id="324" r:id="rId6"/>
    <p:sldId id="317" r:id="rId7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204" userDrawn="1">
          <p15:clr>
            <a:srgbClr val="A4A3A4"/>
          </p15:clr>
        </p15:guide>
        <p15:guide id="3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C66"/>
    <a:srgbClr val="80BA24"/>
    <a:srgbClr val="FFFFFF"/>
    <a:srgbClr val="8996A0"/>
    <a:srgbClr val="BDC4C5"/>
    <a:srgbClr val="DF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91"/>
    <p:restoredTop sz="94551"/>
  </p:normalViewPr>
  <p:slideViewPr>
    <p:cSldViewPr showGuides="1">
      <p:cViewPr varScale="1">
        <p:scale>
          <a:sx n="80" d="100"/>
          <a:sy n="80" d="100"/>
        </p:scale>
        <p:origin x="1598" y="67"/>
      </p:cViewPr>
      <p:guideLst>
        <p:guide orient="horz" pos="3884"/>
        <p:guide pos="204"/>
        <p:guide orient="horz" pos="935"/>
      </p:guideLst>
    </p:cSldViewPr>
  </p:slideViewPr>
  <p:outlineViewPr>
    <p:cViewPr>
      <p:scale>
        <a:sx n="33" d="100"/>
        <a:sy n="33" d="100"/>
      </p:scale>
      <p:origin x="0" y="-157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5" d="100"/>
          <a:sy n="125" d="100"/>
        </p:scale>
        <p:origin x="4640" y="1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xit Kakadiya" userId="b72ca3b28c0bec0e" providerId="LiveId" clId="{7FD80E98-87AF-443A-9422-48D2DD4B5DA7}"/>
    <pc:docChg chg="custSel modSld">
      <pc:chgData name="Axit Kakadiya" userId="b72ca3b28c0bec0e" providerId="LiveId" clId="{7FD80E98-87AF-443A-9422-48D2DD4B5DA7}" dt="2023-12-20T11:43:50.254" v="55" actId="108"/>
      <pc:docMkLst>
        <pc:docMk/>
      </pc:docMkLst>
      <pc:sldChg chg="modSp mod">
        <pc:chgData name="Axit Kakadiya" userId="b72ca3b28c0bec0e" providerId="LiveId" clId="{7FD80E98-87AF-443A-9422-48D2DD4B5DA7}" dt="2023-12-20T11:43:50.254" v="55" actId="108"/>
        <pc:sldMkLst>
          <pc:docMk/>
          <pc:sldMk cId="1717588337" sldId="318"/>
        </pc:sldMkLst>
        <pc:spChg chg="mod">
          <ac:chgData name="Axit Kakadiya" userId="b72ca3b28c0bec0e" providerId="LiveId" clId="{7FD80E98-87AF-443A-9422-48D2DD4B5DA7}" dt="2023-12-20T11:43:50.254" v="55" actId="108"/>
          <ac:spMkLst>
            <pc:docMk/>
            <pc:sldMk cId="1717588337" sldId="318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05EDF4-ED8F-4929-A26A-16D70B5F4174}" type="datetime1">
              <a:rPr lang="de-DE" altLang="de-DE" smtClean="0"/>
              <a:t>20.12.2023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A2CBF72-E928-E147-A1D9-782F6DF0FEAB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66542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AEA4964-4862-4A91-969A-6BD1E777EFD8}" type="datetime1">
              <a:rPr lang="de-DE" altLang="de-DE" smtClean="0"/>
              <a:t>20.12.2023</a:t>
            </a:fld>
            <a:endParaRPr lang="de-DE" altLang="de-DE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9F7848-E2AA-B947-8B0B-A0FBC6F783BE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0603644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3A328-702F-9C84-C5EE-563B26F5F35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612BFC3F-7CA4-4D85-A9BA-7436FFC3CF41}" type="datetime1">
              <a:rPr lang="de-DE" altLang="de-DE" smtClean="0"/>
              <a:t>20.12.2023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9028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976A0C-3898-091A-05AF-0C62232CF8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D7530826-C34D-46AF-BD9F-32F6CB4972B1}" type="datetime1">
              <a:rPr lang="de-DE" altLang="de-DE" smtClean="0"/>
              <a:t>20.12.2023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3292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976A0C-3898-091A-05AF-0C62232CF8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D7530826-C34D-46AF-BD9F-32F6CB4972B1}" type="datetime1">
              <a:rPr lang="de-DE" altLang="de-DE" smtClean="0"/>
              <a:t>20.12.2023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61817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0F536-1CD7-2DEE-FEE7-2F3206A70AF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1DAB2E7-05EC-4873-A345-D9382F06E30B}" type="datetime1">
              <a:rPr lang="de-DE" altLang="de-DE" smtClean="0"/>
              <a:t>20.12.2023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6612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THM-giessen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10051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79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32385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3850" y="1620000"/>
            <a:ext cx="8505695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984375" y="4509120"/>
            <a:ext cx="6756400" cy="1728192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1984375" y="2564904"/>
            <a:ext cx="6756400" cy="1728192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2303463" y="2432051"/>
            <a:ext cx="711041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pic>
        <p:nvPicPr>
          <p:cNvPr id="11" name="Bild 10" descr="icon_people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81300"/>
            <a:ext cx="116046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1" descr="haus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837336"/>
            <a:ext cx="1122363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88473" y="2836341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289600" y="4780557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sfeld 1,5 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1548016"/>
            <a:ext cx="8373616" cy="4617288"/>
          </a:xfrm>
        </p:spPr>
        <p:txBody>
          <a:bodyPr lIns="0"/>
          <a:lstStyle>
            <a:lvl1pPr>
              <a:lnSpc>
                <a:spcPts val="4100"/>
              </a:lnSpc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0"/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9612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1"/>
            <a:ext cx="8493125" cy="4929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6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539751" y="2700000"/>
            <a:ext cx="151197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2700000" y="2700000"/>
            <a:ext cx="170982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860000" y="270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539750" y="4896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270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86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1565943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B7358-837F-F449-96D9-6AA1275CBD5B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17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1"/>
            <a:ext cx="8493125" cy="29683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80836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8562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0"/>
            <a:ext cx="8493125" cy="6810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539751" y="2700000"/>
            <a:ext cx="151197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2700000" y="2700000"/>
            <a:ext cx="170982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860000" y="270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18"/>
          <p:cNvSpPr>
            <a:spLocks noGrp="1"/>
          </p:cNvSpPr>
          <p:nvPr>
            <p:ph type="body" sz="quarter" idx="21"/>
          </p:nvPr>
        </p:nvSpPr>
        <p:spPr>
          <a:xfrm>
            <a:off x="7020843" y="2271781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7020843" y="2696581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539750" y="4896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1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270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2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6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3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486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4" name="Textplatzhalter 18"/>
          <p:cNvSpPr>
            <a:spLocks noGrp="1"/>
          </p:cNvSpPr>
          <p:nvPr>
            <p:ph type="body" sz="quarter" idx="26"/>
          </p:nvPr>
        </p:nvSpPr>
        <p:spPr>
          <a:xfrm>
            <a:off x="7020843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5" name="Textplatzhalter 24"/>
          <p:cNvSpPr>
            <a:spLocks noGrp="1"/>
          </p:cNvSpPr>
          <p:nvPr>
            <p:ph type="body" sz="quarter" idx="27" hasCustomPrompt="1"/>
          </p:nvPr>
        </p:nvSpPr>
        <p:spPr>
          <a:xfrm>
            <a:off x="7020843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620000"/>
            <a:ext cx="4083108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91921" y="1620000"/>
            <a:ext cx="4056543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15162-6469-F349-9026-AA5216DF4595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2198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099175" y="1620001"/>
            <a:ext cx="2644775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1620000"/>
            <a:ext cx="5634590" cy="461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eld+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099175" y="1620001"/>
            <a:ext cx="2644775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3060000"/>
            <a:ext cx="5634590" cy="317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323849" y="1620000"/>
            <a:ext cx="6264375" cy="1431925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606000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THM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26000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5263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an-der-THM-friedberg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49390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an-der-THM-giesse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59059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879999" y="3204000"/>
            <a:ext cx="2880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000" y="3284985"/>
            <a:ext cx="2376263" cy="720080"/>
          </a:xfrm>
        </p:spPr>
        <p:txBody>
          <a:bodyPr tIns="0" rIns="0" bIns="0" anchor="t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1" y="3717478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6156176" y="3861048"/>
            <a:ext cx="2376488" cy="1800225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 dirty="0"/>
              <a:t>Mastertextformat</a:t>
            </a:r>
          </a:p>
        </p:txBody>
      </p:sp>
    </p:spTree>
    <p:extLst>
      <p:ext uri="{BB962C8B-B14F-4D97-AF65-F5344CB8AC3E}">
        <p14:creationId xmlns:p14="http://schemas.microsoft.com/office/powerpoint/2010/main" val="1245626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4001" y="1620000"/>
            <a:ext cx="8424464" cy="4617288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988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4001" y="1620000"/>
            <a:ext cx="8424464" cy="1736992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4000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3202932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6084000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14800" y="371520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402000" y="371520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82000" y="371654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6"/>
          <p:cNvSpPr>
            <a:spLocks noGrp="1"/>
          </p:cNvSpPr>
          <p:nvPr>
            <p:ph type="pic" sz="quarter" idx="17"/>
          </p:nvPr>
        </p:nvSpPr>
        <p:spPr>
          <a:xfrm>
            <a:off x="6094413" y="1700808"/>
            <a:ext cx="2644625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>
          <a:xfrm>
            <a:off x="324000" y="1700808"/>
            <a:ext cx="2644625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3203848" y="1700213"/>
            <a:ext cx="2644625" cy="4537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3125" cy="576262"/>
          </a:xfrm>
        </p:spPr>
        <p:txBody>
          <a:bodyPr lIns="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6142A-AFED-1443-8B06-6463BAB2C88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/>
          </p:nvPr>
        </p:nvSpPr>
        <p:spPr>
          <a:xfrm>
            <a:off x="570277" y="1883197"/>
            <a:ext cx="2322825" cy="628650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3455207" y="1817219"/>
            <a:ext cx="2402667" cy="741362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4"/>
          </p:nvPr>
        </p:nvSpPr>
        <p:spPr>
          <a:xfrm>
            <a:off x="6348413" y="1817219"/>
            <a:ext cx="2390775" cy="809625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0272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1984375" y="2780928"/>
            <a:ext cx="6756400" cy="1440160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32385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3850" y="1620000"/>
            <a:ext cx="8505695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984375" y="4437112"/>
            <a:ext cx="6756400" cy="1799655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2303463" y="2432051"/>
            <a:ext cx="711041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88473" y="2980357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295968" y="4653136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4" name="Bild 13" descr="organisation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2924547"/>
            <a:ext cx="10858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Bild 1" descr="euro-schein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959350"/>
            <a:ext cx="11525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24000" y="1080000"/>
            <a:ext cx="84931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24000" y="1620000"/>
            <a:ext cx="849788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8350" y="6546850"/>
            <a:ext cx="477838" cy="266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2866142A-AFED-1443-8B06-6463BAB2C889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1032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1033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2" name="Grafik 2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000" y="360363"/>
            <a:ext cx="4159250" cy="5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2" r:id="rId3"/>
    <p:sldLayoutId id="2147484411" r:id="rId4"/>
    <p:sldLayoutId id="2147484415" r:id="rId5"/>
    <p:sldLayoutId id="2147484405" r:id="rId6"/>
    <p:sldLayoutId id="2147484426" r:id="rId7"/>
    <p:sldLayoutId id="2147484423" r:id="rId8"/>
    <p:sldLayoutId id="2147484420" r:id="rId9"/>
    <p:sldLayoutId id="2147484421" r:id="rId10"/>
    <p:sldLayoutId id="2147484406" r:id="rId11"/>
    <p:sldLayoutId id="2147484416" r:id="rId12"/>
    <p:sldLayoutId id="2147484417" r:id="rId13"/>
    <p:sldLayoutId id="2147484424" r:id="rId14"/>
    <p:sldLayoutId id="2147484407" r:id="rId15"/>
    <p:sldLayoutId id="2147484425" r:id="rId16"/>
    <p:sldLayoutId id="2147484422" r:id="rId1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266700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106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542925" indent="-276225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9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8096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10763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3430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io.org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esphome.io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esphome.io/" TargetMode="Externa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sphome.io/guides/getting_started_hassio.html" TargetMode="External"/><Relationship Id="rId7" Type="http://schemas.openxmlformats.org/officeDocument/2006/relationships/hyperlink" Target="https://www.youtube.com/watch?v=czhWTAH7YE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home-assistant.io/installation/windows" TargetMode="External"/><Relationship Id="rId5" Type="http://schemas.openxmlformats.org/officeDocument/2006/relationships/hyperlink" Target="https://www.youtube.com/watch?v=mCs0fa7Gr9U" TargetMode="External"/><Relationship Id="rId4" Type="http://schemas.openxmlformats.org/officeDocument/2006/relationships/hyperlink" Target="https://esphome.io/guides/getting_started_command_lin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type="body" sz="quarter" idx="10"/>
          </p:nvPr>
        </p:nvSpPr>
        <p:spPr>
          <a:xfrm>
            <a:off x="5929858" y="3645024"/>
            <a:ext cx="2890613" cy="1728192"/>
          </a:xfrm>
        </p:spPr>
        <p:txBody>
          <a:bodyPr/>
          <a:lstStyle/>
          <a:p>
            <a:pPr marL="0" indent="0" algn="ctr">
              <a:buNone/>
            </a:pPr>
            <a:r>
              <a:rPr lang="en-IN" sz="3200" i="0" dirty="0">
                <a:effectLst/>
              </a:rPr>
              <a:t>Introduction to ESPHome</a:t>
            </a:r>
            <a:endParaRPr lang="de-DE" sz="32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8666163" y="6546850"/>
            <a:ext cx="477837" cy="266700"/>
          </a:xfrm>
        </p:spPr>
        <p:txBody>
          <a:bodyPr/>
          <a:lstStyle/>
          <a:p>
            <a:pPr>
              <a:defRPr/>
            </a:pPr>
            <a:fld id="{E6315162-6469-F349-9026-AA5216DF4595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8108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E059C-D00C-2B52-67D0-A6D4147C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Agenda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56693-E226-8CD1-A52D-9C4C8760A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4000" y="1620000"/>
            <a:ext cx="8352456" cy="4617288"/>
          </a:xfrm>
        </p:spPr>
        <p:txBody>
          <a:bodyPr/>
          <a:lstStyle/>
          <a:p>
            <a:endParaRPr lang="en-IN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IN" sz="2400" b="0" i="0" dirty="0">
                <a:solidFill>
                  <a:srgbClr val="374151"/>
                </a:solidFill>
                <a:effectLst/>
                <a:latin typeface="Söhne"/>
              </a:rPr>
              <a:t>Overview of 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ESPHome</a:t>
            </a:r>
            <a:endParaRPr lang="en-IN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IN" sz="2400" b="0" i="0" dirty="0">
                <a:solidFill>
                  <a:srgbClr val="374151"/>
                </a:solidFill>
                <a:effectLst/>
                <a:latin typeface="Söhne"/>
              </a:rPr>
              <a:t>Advantage of using ESPHome</a:t>
            </a:r>
          </a:p>
          <a:p>
            <a:r>
              <a:rPr lang="en-IN" sz="2400" b="0" i="0" dirty="0">
                <a:solidFill>
                  <a:srgbClr val="374151"/>
                </a:solidFill>
                <a:effectLst/>
                <a:latin typeface="Söhne"/>
              </a:rPr>
              <a:t>Getting started With ESPHome</a:t>
            </a:r>
          </a:p>
          <a:p>
            <a:r>
              <a:rPr lang="en-US" sz="2400" dirty="0">
                <a:solidFill>
                  <a:srgbClr val="374151"/>
                </a:solidFill>
                <a:latin typeface="Söhne"/>
              </a:rPr>
              <a:t>Useful resources</a:t>
            </a:r>
            <a:endParaRPr lang="en-IN" sz="2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53DBF-B928-57C9-9732-83D7D183B6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315162-6469-F349-9026-AA5216DF4595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7959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 of </a:t>
            </a:r>
            <a:r>
              <a:rPr lang="en-US" dirty="0"/>
              <a:t>ESPHome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41090" y="1552288"/>
            <a:ext cx="5400128" cy="468932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Söhne"/>
              </a:rPr>
              <a:t>There are several options available for Microcontroller like ESP32, and ESP8266 to create your firmware and flash your device with your application.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dirty="0">
                <a:latin typeface="Söhne"/>
              </a:rPr>
              <a:t>Arduino IDE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dirty="0">
                <a:latin typeface="Söhne"/>
              </a:rPr>
              <a:t>ESPHome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i="0" dirty="0">
                <a:effectLst/>
                <a:latin typeface="Söhne"/>
              </a:rPr>
              <a:t>PlatformIO</a:t>
            </a:r>
            <a:endParaRPr lang="en-US" dirty="0">
              <a:latin typeface="Söhne"/>
            </a:endParaRPr>
          </a:p>
          <a:p>
            <a:pPr marL="0" indent="0">
              <a:buClrTx/>
              <a:buNone/>
            </a:pPr>
            <a:endParaRPr lang="en-US" dirty="0">
              <a:latin typeface="Söhne"/>
            </a:endParaRPr>
          </a:p>
          <a:p>
            <a:pPr marL="0" indent="0" algn="just">
              <a:buNone/>
            </a:pPr>
            <a:r>
              <a:rPr lang="en-US" dirty="0">
                <a:latin typeface="Söhne"/>
              </a:rPr>
              <a:t>To decide which platform you require you need to consider your application like what purpose you want to solve</a:t>
            </a:r>
          </a:p>
          <a:p>
            <a:pPr marL="0" indent="0" algn="just">
              <a:buNone/>
            </a:pPr>
            <a:endParaRPr lang="en-US" dirty="0">
              <a:latin typeface="Söhne"/>
            </a:endParaRPr>
          </a:p>
          <a:p>
            <a:pPr marL="0" indent="0" algn="just">
              <a:buNone/>
            </a:pPr>
            <a:endParaRPr lang="en-US" dirty="0">
              <a:latin typeface="Söhne"/>
            </a:endParaRPr>
          </a:p>
          <a:p>
            <a:pPr marL="0" indent="0">
              <a:buNone/>
            </a:pPr>
            <a:r>
              <a:rPr lang="en-US" dirty="0">
                <a:latin typeface="Söhne"/>
              </a:rPr>
              <a:t>Source.-</a:t>
            </a:r>
            <a:r>
              <a:rPr lang="en-US" dirty="0">
                <a:latin typeface="Söh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https://platformio.org/</a:t>
            </a:r>
            <a:r>
              <a:rPr lang="en-US" dirty="0">
                <a:latin typeface="Söhne"/>
              </a:rPr>
              <a:t>, </a:t>
            </a:r>
            <a:r>
              <a:rPr lang="en-IN" dirty="0">
                <a:latin typeface="Söhn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https://esphome.io/#</a:t>
            </a:r>
            <a:r>
              <a:rPr lang="en-IN" dirty="0">
                <a:latin typeface="Söhne"/>
              </a:rPr>
              <a:t>, https://www.arduino.cc/en/software</a:t>
            </a:r>
            <a:endParaRPr lang="en-US" dirty="0">
              <a:latin typeface="Söhne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315162-6469-F349-9026-AA5216DF4595}" type="slidenum">
              <a:rPr lang="de-DE" altLang="de-DE" smtClean="0"/>
              <a:pPr>
                <a:defRPr/>
              </a:pPr>
              <a:t>3</a:t>
            </a:fld>
            <a:endParaRPr lang="de-DE" alt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ED1866-51D1-C9D2-6665-F9DFA1F6D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656" y="2821959"/>
            <a:ext cx="3419872" cy="942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DAAFCF-531A-F2C4-A6E6-5EE7377C8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562" y="1368000"/>
            <a:ext cx="1310754" cy="11964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2D9915-FE07-BC69-88B7-2696C289A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8058" y="4077371"/>
            <a:ext cx="2552921" cy="21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88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using ESPHome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620000"/>
            <a:ext cx="8640488" cy="4401288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Söhne"/>
              </a:rPr>
              <a:t>Purpose: </a:t>
            </a:r>
            <a:r>
              <a:rPr lang="en-US" i="0" dirty="0">
                <a:effectLst/>
                <a:latin typeface="Söhne"/>
              </a:rPr>
              <a:t>ESPHome is designed to simplify the process and allow users to integrate them easily into the Home Assistant home automation platform.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Söhne"/>
              </a:rPr>
              <a:t>Integration with Home Assistant: </a:t>
            </a:r>
            <a:r>
              <a:rPr lang="en-US" i="0" dirty="0">
                <a:effectLst/>
                <a:latin typeface="Söhne"/>
              </a:rPr>
              <a:t>One of the primary features of ESPHome is its seamless integration with Home Assistant, an open-source home automation platform.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Söhne"/>
              </a:rPr>
              <a:t>Configuration Using YAML: </a:t>
            </a:r>
            <a:r>
              <a:rPr lang="en-US" i="0" dirty="0">
                <a:effectLst/>
                <a:latin typeface="Söhne"/>
              </a:rPr>
              <a:t>ESPHome uses YAML (Yet Another Markup Language) for configuration, making it accessible to users without extensive programming experience.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Söhne"/>
              </a:rPr>
              <a:t>Over-the-Air (OTA) Updates: </a:t>
            </a:r>
            <a:r>
              <a:rPr lang="en-US" i="0" dirty="0">
                <a:effectLst/>
                <a:latin typeface="Söhne"/>
              </a:rPr>
              <a:t>ESPHome supports Over-the-Air updates, allowing users to update the firmware on their devices remotely without the need for physical access to the devices.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Söhne"/>
              </a:rPr>
              <a:t>Flexibility: </a:t>
            </a:r>
            <a:r>
              <a:rPr lang="en-US" i="0" dirty="0">
                <a:effectLst/>
                <a:latin typeface="Söhne"/>
              </a:rPr>
              <a:t>ESPHome can be used not only with a Home Assistant but also independently. Users can deploy ESPHome firmware on devices for various IoT applications beyond home automation.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latin typeface="Söhne"/>
              </a:rPr>
              <a:t>Application:  </a:t>
            </a:r>
            <a:r>
              <a:rPr lang="en-IN" dirty="0">
                <a:latin typeface="Söhne"/>
              </a:rPr>
              <a:t>It can also connect with Text sensors like MQTT subscriber, Modbus, and Many more</a:t>
            </a:r>
            <a:endParaRPr lang="de-DE" dirty="0">
              <a:latin typeface="Söhne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315162-6469-F349-9026-AA5216DF4595}" type="slidenum">
              <a:rPr lang="de-DE" altLang="de-DE" smtClean="0"/>
              <a:pPr>
                <a:defRPr/>
              </a:pPr>
              <a:t>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50667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4C9A9-F415-D36A-59D3-CBF175374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00" y="1620000"/>
            <a:ext cx="4315944" cy="4617288"/>
          </a:xfrm>
        </p:spPr>
        <p:txBody>
          <a:bodyPr/>
          <a:lstStyle/>
          <a:p>
            <a:r>
              <a:rPr lang="en-US" dirty="0"/>
              <a:t>You can use the ESPHome feature in several ways</a:t>
            </a:r>
          </a:p>
          <a:p>
            <a:pPr marL="0" indent="0">
              <a:buNone/>
            </a:pPr>
            <a:r>
              <a:rPr lang="en-US" dirty="0"/>
              <a:t>	Using a Command line	 	From the Home assistant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IN" dirty="0"/>
              <a:t>Ready-Made Projects</a:t>
            </a:r>
          </a:p>
          <a:p>
            <a:r>
              <a:rPr lang="en-IN" dirty="0"/>
              <a:t>Source: </a:t>
            </a:r>
            <a:r>
              <a:rPr lang="en-IN" dirty="0">
                <a:hlinkClick r:id="rId2"/>
              </a:rPr>
              <a:t>https://esphome.io/#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3ACDDB-FD66-01B8-F51D-9F0287A2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0" dirty="0">
                <a:effectLst/>
              </a:rPr>
              <a:t>Getting started With ESPHome</a:t>
            </a:r>
            <a:br>
              <a:rPr lang="en-IN" i="0" dirty="0">
                <a:effectLst/>
              </a:rPr>
            </a:b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2B1521-09AF-0C57-B75E-CB46EE7B52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5</a:t>
            </a:fld>
            <a:endParaRPr lang="de-DE" altLang="de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76D5EE8-A699-E1EC-FF6C-CB6B7C9D9FD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-3075" r="776"/>
          <a:stretch/>
        </p:blipFill>
        <p:spPr>
          <a:xfrm>
            <a:off x="4795616" y="1556792"/>
            <a:ext cx="4104455" cy="4617288"/>
          </a:xfrm>
        </p:spPr>
      </p:pic>
    </p:spTree>
    <p:extLst>
      <p:ext uri="{BB962C8B-B14F-4D97-AF65-F5344CB8AC3E}">
        <p14:creationId xmlns:p14="http://schemas.microsoft.com/office/powerpoint/2010/main" val="154253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315162-6469-F349-9026-AA5216DF4595}" type="slidenum">
              <a:rPr lang="de-DE" altLang="de-DE" smtClean="0"/>
              <a:pPr>
                <a:defRPr/>
              </a:pPr>
              <a:t>6</a:t>
            </a:fld>
            <a:endParaRPr lang="de-DE" alt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1"/>
            <a:ext cx="8421688" cy="404784"/>
          </a:xfrm>
        </p:spPr>
        <p:txBody>
          <a:bodyPr/>
          <a:lstStyle/>
          <a:p>
            <a:pPr algn="l"/>
            <a:r>
              <a:rPr lang="en-US" sz="2400" i="0" dirty="0">
                <a:effectLst/>
              </a:rPr>
              <a:t>Useful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710FF-DA2C-0240-4B56-CDCE7551CA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There are several resources available and I am listing down the resources which I have used.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Install the ESPHome as an addon in the home assistant</a:t>
            </a:r>
          </a:p>
          <a:p>
            <a:r>
              <a:rPr lang="en-IN" dirty="0"/>
              <a:t>	Source: </a:t>
            </a:r>
            <a:r>
              <a:rPr lang="en-IN" dirty="0">
                <a:hlinkClick r:id="rId3"/>
              </a:rPr>
              <a:t>https://esphome.io/guides/getting_started_hassio.html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Install the ESPHome as a Commandline</a:t>
            </a:r>
          </a:p>
          <a:p>
            <a:r>
              <a:rPr lang="en-IN" dirty="0"/>
              <a:t>	Source: </a:t>
            </a:r>
            <a:r>
              <a:rPr lang="en-IN" dirty="0">
                <a:hlinkClick r:id="rId4"/>
              </a:rPr>
              <a:t>https://esphome.io/guides/getting_started_command_line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Video I used for a method of installation of ESPHome</a:t>
            </a:r>
          </a:p>
          <a:p>
            <a:r>
              <a:rPr lang="en-IN" dirty="0"/>
              <a:t>	Source: </a:t>
            </a:r>
            <a:r>
              <a:rPr lang="en-IN" dirty="0">
                <a:hlinkClick r:id="rId5"/>
              </a:rPr>
              <a:t>https://www.youtube.com/watch?v=mCs0fa7Gr9U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For Home assistant</a:t>
            </a:r>
          </a:p>
          <a:p>
            <a:r>
              <a:rPr lang="en-US" dirty="0"/>
              <a:t>	Source: </a:t>
            </a:r>
            <a:r>
              <a:rPr lang="en-US" dirty="0">
                <a:hlinkClick r:id="rId6"/>
              </a:rPr>
              <a:t>https://www.home-assistant.io/installation/windows</a:t>
            </a:r>
            <a:endParaRPr lang="en-US" dirty="0"/>
          </a:p>
          <a:p>
            <a:r>
              <a:rPr lang="en-IN" dirty="0"/>
              <a:t>	</a:t>
            </a:r>
            <a:r>
              <a:rPr lang="en-IN" dirty="0">
                <a:hlinkClick r:id="rId7"/>
              </a:rPr>
              <a:t>https://www.youtube.com/watch?v=czhWTAH7YEA</a:t>
            </a:r>
            <a:endParaRPr lang="en-IN" dirty="0"/>
          </a:p>
          <a:p>
            <a:r>
              <a:rPr lang="en-IN" dirty="0"/>
              <a:t>	</a:t>
            </a:r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538101"/>
      </p:ext>
    </p:extLst>
  </p:cSld>
  <p:clrMapOvr>
    <a:masterClrMapping/>
  </p:clrMapOvr>
</p:sld>
</file>

<file path=ppt/theme/theme1.xml><?xml version="1.0" encoding="utf-8"?>
<a:theme xmlns:a="http://schemas.openxmlformats.org/drawingml/2006/main" name="THM-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M-092017" id="{F2E74DBF-A00C-0049-AFFE-E20DFFD05F23}" vid="{9967E0B6-F9B0-0C46-B645-E7DA8BD1490D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THM-092017</Template>
  <TotalTime>1992</TotalTime>
  <Words>433</Words>
  <Application>Microsoft Office PowerPoint</Application>
  <PresentationFormat>On-screen Show (4:3)</PresentationFormat>
  <Paragraphs>56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Söhne</vt:lpstr>
      <vt:lpstr>Wingdings</vt:lpstr>
      <vt:lpstr>THM-Folienmaster</vt:lpstr>
      <vt:lpstr>PowerPoint Presentation</vt:lpstr>
      <vt:lpstr>Agenda</vt:lpstr>
      <vt:lpstr>Overview of ESPHome</vt:lpstr>
      <vt:lpstr>Advantage of using ESPHome</vt:lpstr>
      <vt:lpstr>Getting started With ESPHome </vt:lpstr>
      <vt:lpstr>Useful resources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Olga  Altergot</dc:creator>
  <cp:lastModifiedBy>Axit Kakadiya</cp:lastModifiedBy>
  <cp:revision>111</cp:revision>
  <cp:lastPrinted>2017-11-28T10:01:39Z</cp:lastPrinted>
  <dcterms:created xsi:type="dcterms:W3CDTF">2017-11-01T14:34:44Z</dcterms:created>
  <dcterms:modified xsi:type="dcterms:W3CDTF">2023-12-20T11:44:11Z</dcterms:modified>
</cp:coreProperties>
</file>